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4"/>
  </p:sldMasterIdLst>
  <p:notesMasterIdLst>
    <p:notesMasterId r:id="rId30"/>
  </p:notesMasterIdLst>
  <p:sldIdLst>
    <p:sldId id="256" r:id="rId5"/>
    <p:sldId id="257" r:id="rId6"/>
    <p:sldId id="276" r:id="rId7"/>
    <p:sldId id="284" r:id="rId8"/>
    <p:sldId id="277" r:id="rId9"/>
    <p:sldId id="259" r:id="rId10"/>
    <p:sldId id="278" r:id="rId11"/>
    <p:sldId id="285" r:id="rId12"/>
    <p:sldId id="286" r:id="rId13"/>
    <p:sldId id="287" r:id="rId14"/>
    <p:sldId id="288" r:id="rId15"/>
    <p:sldId id="279" r:id="rId16"/>
    <p:sldId id="289" r:id="rId17"/>
    <p:sldId id="290" r:id="rId18"/>
    <p:sldId id="291" r:id="rId19"/>
    <p:sldId id="292" r:id="rId20"/>
    <p:sldId id="293" r:id="rId21"/>
    <p:sldId id="294" r:id="rId22"/>
    <p:sldId id="280" r:id="rId23"/>
    <p:sldId id="298" r:id="rId24"/>
    <p:sldId id="281" r:id="rId25"/>
    <p:sldId id="295" r:id="rId26"/>
    <p:sldId id="296" r:id="rId27"/>
    <p:sldId id="297" r:id="rId28"/>
    <p:sldId id="283" r:id="rId29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04" autoAdjust="0"/>
    <p:restoredTop sz="67529" autoAdjust="0"/>
  </p:normalViewPr>
  <p:slideViewPr>
    <p:cSldViewPr snapToGrid="0">
      <p:cViewPr varScale="1">
        <p:scale>
          <a:sx n="43" d="100"/>
          <a:sy n="43" d="100"/>
        </p:scale>
        <p:origin x="157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838225-2FD3-473C-897D-794F95F87EB6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84C520-FEF6-48D5-91AE-F580FC1F83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We present a fruit type classification model</a:t>
          </a:r>
          <a:endParaRPr lang="en-US"/>
        </a:p>
      </dgm:t>
    </dgm:pt>
    <dgm:pt modelId="{4CB5EFA8-0304-435B-8D59-50C3ADB8FDAC}" type="parTrans" cxnId="{E5DCA502-F6E5-4CE9-BDA9-0D56E6A6AEC7}">
      <dgm:prSet/>
      <dgm:spPr/>
      <dgm:t>
        <a:bodyPr/>
        <a:lstStyle/>
        <a:p>
          <a:endParaRPr lang="en-US"/>
        </a:p>
      </dgm:t>
    </dgm:pt>
    <dgm:pt modelId="{B245F1A0-2648-49C2-ADF8-C2E7B48517A7}" type="sibTrans" cxnId="{E5DCA502-F6E5-4CE9-BDA9-0D56E6A6AEC7}">
      <dgm:prSet/>
      <dgm:spPr/>
      <dgm:t>
        <a:bodyPr/>
        <a:lstStyle/>
        <a:p>
          <a:endParaRPr lang="en-US"/>
        </a:p>
      </dgm:t>
    </dgm:pt>
    <dgm:pt modelId="{A881DFF0-8BE6-41BE-AC53-2A1EC9F4F15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We present a ripeness level classification model</a:t>
          </a:r>
          <a:endParaRPr lang="en-US"/>
        </a:p>
      </dgm:t>
    </dgm:pt>
    <dgm:pt modelId="{37600414-4B4B-4718-9678-556171B55972}" type="parTrans" cxnId="{35F7DFBB-6820-4955-947B-E82A9BAD7094}">
      <dgm:prSet/>
      <dgm:spPr/>
      <dgm:t>
        <a:bodyPr/>
        <a:lstStyle/>
        <a:p>
          <a:endParaRPr lang="en-US"/>
        </a:p>
      </dgm:t>
    </dgm:pt>
    <dgm:pt modelId="{E942F37D-3D57-4D9A-B43F-2A40A9276FA8}" type="sibTrans" cxnId="{35F7DFBB-6820-4955-947B-E82A9BAD7094}">
      <dgm:prSet/>
      <dgm:spPr/>
      <dgm:t>
        <a:bodyPr/>
        <a:lstStyle/>
        <a:p>
          <a:endParaRPr lang="en-US"/>
        </a:p>
      </dgm:t>
    </dgm:pt>
    <dgm:pt modelId="{C5C22B2C-EEBD-4550-8F4F-A713A39417D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/>
            <a:t>We introduced the functionality of the system</a:t>
          </a:r>
          <a:endParaRPr lang="en-US"/>
        </a:p>
      </dgm:t>
    </dgm:pt>
    <dgm:pt modelId="{F551EA79-E4E1-4D0B-84FC-7A2EF98A58E5}" type="parTrans" cxnId="{0D4EAB7F-FD4C-471E-A81D-4A966984BBC4}">
      <dgm:prSet/>
      <dgm:spPr/>
      <dgm:t>
        <a:bodyPr/>
        <a:lstStyle/>
        <a:p>
          <a:endParaRPr lang="en-US"/>
        </a:p>
      </dgm:t>
    </dgm:pt>
    <dgm:pt modelId="{3A69A782-2950-4934-B7B4-CF4B84A162C1}" type="sibTrans" cxnId="{0D4EAB7F-FD4C-471E-A81D-4A966984BBC4}">
      <dgm:prSet/>
      <dgm:spPr/>
      <dgm:t>
        <a:bodyPr/>
        <a:lstStyle/>
        <a:p>
          <a:endParaRPr lang="en-US"/>
        </a:p>
      </dgm:t>
    </dgm:pt>
    <dgm:pt modelId="{FDDD0608-D30E-4EF7-9D5B-BB082F4FA746}" type="pres">
      <dgm:prSet presAssocID="{E7838225-2FD3-473C-897D-794F95F87EB6}" presName="root" presStyleCnt="0">
        <dgm:presLayoutVars>
          <dgm:dir/>
          <dgm:resizeHandles val="exact"/>
        </dgm:presLayoutVars>
      </dgm:prSet>
      <dgm:spPr/>
    </dgm:pt>
    <dgm:pt modelId="{4741173C-FB63-491E-BCF3-72E0998D600E}" type="pres">
      <dgm:prSet presAssocID="{4984C520-FEF6-48D5-91AE-F580FC1F83EB}" presName="compNode" presStyleCnt="0"/>
      <dgm:spPr/>
    </dgm:pt>
    <dgm:pt modelId="{0F5D2ED8-A277-4A64-897E-C97BCA3F32DB}" type="pres">
      <dgm:prSet presAssocID="{4984C520-FEF6-48D5-91AE-F580FC1F83E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pple"/>
        </a:ext>
      </dgm:extLst>
    </dgm:pt>
    <dgm:pt modelId="{A9402A51-0741-46C4-A5FE-93BE0A8350F2}" type="pres">
      <dgm:prSet presAssocID="{4984C520-FEF6-48D5-91AE-F580FC1F83EB}" presName="spaceRect" presStyleCnt="0"/>
      <dgm:spPr/>
    </dgm:pt>
    <dgm:pt modelId="{2B7A0B23-0D90-4AC7-B08D-2FFE8BDCA109}" type="pres">
      <dgm:prSet presAssocID="{4984C520-FEF6-48D5-91AE-F580FC1F83EB}" presName="textRect" presStyleLbl="revTx" presStyleIdx="0" presStyleCnt="3">
        <dgm:presLayoutVars>
          <dgm:chMax val="1"/>
          <dgm:chPref val="1"/>
        </dgm:presLayoutVars>
      </dgm:prSet>
      <dgm:spPr/>
    </dgm:pt>
    <dgm:pt modelId="{348C770F-50E4-4E0D-BBC8-CDA47F005D96}" type="pres">
      <dgm:prSet presAssocID="{B245F1A0-2648-49C2-ADF8-C2E7B48517A7}" presName="sibTrans" presStyleCnt="0"/>
      <dgm:spPr/>
    </dgm:pt>
    <dgm:pt modelId="{D3E1AC3F-BEDE-43C6-A8DE-66069FF51B92}" type="pres">
      <dgm:prSet presAssocID="{A881DFF0-8BE6-41BE-AC53-2A1EC9F4F15D}" presName="compNode" presStyleCnt="0"/>
      <dgm:spPr/>
    </dgm:pt>
    <dgm:pt modelId="{09286CA4-8D05-4803-B719-94AD0D0DE2BC}" type="pres">
      <dgm:prSet presAssocID="{A881DFF0-8BE6-41BE-AC53-2A1EC9F4F15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4384E77-6F96-42D5-93F5-319F8E399362}" type="pres">
      <dgm:prSet presAssocID="{A881DFF0-8BE6-41BE-AC53-2A1EC9F4F15D}" presName="spaceRect" presStyleCnt="0"/>
      <dgm:spPr/>
    </dgm:pt>
    <dgm:pt modelId="{CD680F2D-2931-4EAF-8E2B-8091CC7BC7E5}" type="pres">
      <dgm:prSet presAssocID="{A881DFF0-8BE6-41BE-AC53-2A1EC9F4F15D}" presName="textRect" presStyleLbl="revTx" presStyleIdx="1" presStyleCnt="3">
        <dgm:presLayoutVars>
          <dgm:chMax val="1"/>
          <dgm:chPref val="1"/>
        </dgm:presLayoutVars>
      </dgm:prSet>
      <dgm:spPr/>
    </dgm:pt>
    <dgm:pt modelId="{724A0120-CB7F-4BB3-AC4E-9262854A51DC}" type="pres">
      <dgm:prSet presAssocID="{E942F37D-3D57-4D9A-B43F-2A40A9276FA8}" presName="sibTrans" presStyleCnt="0"/>
      <dgm:spPr/>
    </dgm:pt>
    <dgm:pt modelId="{B42002E5-5D0B-4DF2-9A39-D5D8E6F3981D}" type="pres">
      <dgm:prSet presAssocID="{C5C22B2C-EEBD-4550-8F4F-A713A39417DB}" presName="compNode" presStyleCnt="0"/>
      <dgm:spPr/>
    </dgm:pt>
    <dgm:pt modelId="{70018C4E-6073-46C1-A452-A2177466726D}" type="pres">
      <dgm:prSet presAssocID="{C5C22B2C-EEBD-4550-8F4F-A713A39417D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D2E67E2B-FD45-44DB-BB99-24E30F5AA292}" type="pres">
      <dgm:prSet presAssocID="{C5C22B2C-EEBD-4550-8F4F-A713A39417DB}" presName="spaceRect" presStyleCnt="0"/>
      <dgm:spPr/>
    </dgm:pt>
    <dgm:pt modelId="{57D3ECFD-93FC-4197-9BCB-8DE4FB5058A2}" type="pres">
      <dgm:prSet presAssocID="{C5C22B2C-EEBD-4550-8F4F-A713A39417D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5DCA502-F6E5-4CE9-BDA9-0D56E6A6AEC7}" srcId="{E7838225-2FD3-473C-897D-794F95F87EB6}" destId="{4984C520-FEF6-48D5-91AE-F580FC1F83EB}" srcOrd="0" destOrd="0" parTransId="{4CB5EFA8-0304-435B-8D59-50C3ADB8FDAC}" sibTransId="{B245F1A0-2648-49C2-ADF8-C2E7B48517A7}"/>
    <dgm:cxn modelId="{C871A27D-165F-4A71-9931-18480C7662BB}" type="presOf" srcId="{4984C520-FEF6-48D5-91AE-F580FC1F83EB}" destId="{2B7A0B23-0D90-4AC7-B08D-2FFE8BDCA109}" srcOrd="0" destOrd="0" presId="urn:microsoft.com/office/officeart/2018/2/layout/IconLabelList"/>
    <dgm:cxn modelId="{0D4EAB7F-FD4C-471E-A81D-4A966984BBC4}" srcId="{E7838225-2FD3-473C-897D-794F95F87EB6}" destId="{C5C22B2C-EEBD-4550-8F4F-A713A39417DB}" srcOrd="2" destOrd="0" parTransId="{F551EA79-E4E1-4D0B-84FC-7A2EF98A58E5}" sibTransId="{3A69A782-2950-4934-B7B4-CF4B84A162C1}"/>
    <dgm:cxn modelId="{32F4C885-F768-415C-9EAF-F0F1C2691D82}" type="presOf" srcId="{E7838225-2FD3-473C-897D-794F95F87EB6}" destId="{FDDD0608-D30E-4EF7-9D5B-BB082F4FA746}" srcOrd="0" destOrd="0" presId="urn:microsoft.com/office/officeart/2018/2/layout/IconLabelList"/>
    <dgm:cxn modelId="{35F7DFBB-6820-4955-947B-E82A9BAD7094}" srcId="{E7838225-2FD3-473C-897D-794F95F87EB6}" destId="{A881DFF0-8BE6-41BE-AC53-2A1EC9F4F15D}" srcOrd="1" destOrd="0" parTransId="{37600414-4B4B-4718-9678-556171B55972}" sibTransId="{E942F37D-3D57-4D9A-B43F-2A40A9276FA8}"/>
    <dgm:cxn modelId="{A706D9C7-A70A-4D91-8701-9DF54A88C31C}" type="presOf" srcId="{C5C22B2C-EEBD-4550-8F4F-A713A39417DB}" destId="{57D3ECFD-93FC-4197-9BCB-8DE4FB5058A2}" srcOrd="0" destOrd="0" presId="urn:microsoft.com/office/officeart/2018/2/layout/IconLabelList"/>
    <dgm:cxn modelId="{6DD16BF6-422D-4DFF-89FB-15F7DCFF402D}" type="presOf" srcId="{A881DFF0-8BE6-41BE-AC53-2A1EC9F4F15D}" destId="{CD680F2D-2931-4EAF-8E2B-8091CC7BC7E5}" srcOrd="0" destOrd="0" presId="urn:microsoft.com/office/officeart/2018/2/layout/IconLabelList"/>
    <dgm:cxn modelId="{91D684D8-3132-4289-BD9C-89062178C822}" type="presParOf" srcId="{FDDD0608-D30E-4EF7-9D5B-BB082F4FA746}" destId="{4741173C-FB63-491E-BCF3-72E0998D600E}" srcOrd="0" destOrd="0" presId="urn:microsoft.com/office/officeart/2018/2/layout/IconLabelList"/>
    <dgm:cxn modelId="{2B7E9BE7-2B02-481E-A7D1-B6D49F9C5B94}" type="presParOf" srcId="{4741173C-FB63-491E-BCF3-72E0998D600E}" destId="{0F5D2ED8-A277-4A64-897E-C97BCA3F32DB}" srcOrd="0" destOrd="0" presId="urn:microsoft.com/office/officeart/2018/2/layout/IconLabelList"/>
    <dgm:cxn modelId="{40FE7E16-2F6C-45AA-8001-5BEE42E38D42}" type="presParOf" srcId="{4741173C-FB63-491E-BCF3-72E0998D600E}" destId="{A9402A51-0741-46C4-A5FE-93BE0A8350F2}" srcOrd="1" destOrd="0" presId="urn:microsoft.com/office/officeart/2018/2/layout/IconLabelList"/>
    <dgm:cxn modelId="{4F6C8861-0B1A-48CA-A8A1-10C0FE9EE29A}" type="presParOf" srcId="{4741173C-FB63-491E-BCF3-72E0998D600E}" destId="{2B7A0B23-0D90-4AC7-B08D-2FFE8BDCA109}" srcOrd="2" destOrd="0" presId="urn:microsoft.com/office/officeart/2018/2/layout/IconLabelList"/>
    <dgm:cxn modelId="{7E2907B3-2EAD-42F5-BF14-077AC1FE1CE1}" type="presParOf" srcId="{FDDD0608-D30E-4EF7-9D5B-BB082F4FA746}" destId="{348C770F-50E4-4E0D-BBC8-CDA47F005D96}" srcOrd="1" destOrd="0" presId="urn:microsoft.com/office/officeart/2018/2/layout/IconLabelList"/>
    <dgm:cxn modelId="{BD820B4D-0A6B-400E-9D4D-7C7878C94229}" type="presParOf" srcId="{FDDD0608-D30E-4EF7-9D5B-BB082F4FA746}" destId="{D3E1AC3F-BEDE-43C6-A8DE-66069FF51B92}" srcOrd="2" destOrd="0" presId="urn:microsoft.com/office/officeart/2018/2/layout/IconLabelList"/>
    <dgm:cxn modelId="{0B197B98-0A7E-41EA-82E5-5C6AE293AF45}" type="presParOf" srcId="{D3E1AC3F-BEDE-43C6-A8DE-66069FF51B92}" destId="{09286CA4-8D05-4803-B719-94AD0D0DE2BC}" srcOrd="0" destOrd="0" presId="urn:microsoft.com/office/officeart/2018/2/layout/IconLabelList"/>
    <dgm:cxn modelId="{A52E1262-D844-4299-890D-4E39F4C13222}" type="presParOf" srcId="{D3E1AC3F-BEDE-43C6-A8DE-66069FF51B92}" destId="{24384E77-6F96-42D5-93F5-319F8E399362}" srcOrd="1" destOrd="0" presId="urn:microsoft.com/office/officeart/2018/2/layout/IconLabelList"/>
    <dgm:cxn modelId="{D35E2193-2344-42DC-BBE6-F083DF6D7978}" type="presParOf" srcId="{D3E1AC3F-BEDE-43C6-A8DE-66069FF51B92}" destId="{CD680F2D-2931-4EAF-8E2B-8091CC7BC7E5}" srcOrd="2" destOrd="0" presId="urn:microsoft.com/office/officeart/2018/2/layout/IconLabelList"/>
    <dgm:cxn modelId="{D4D60F77-D600-447E-86A2-B47FCFC7996E}" type="presParOf" srcId="{FDDD0608-D30E-4EF7-9D5B-BB082F4FA746}" destId="{724A0120-CB7F-4BB3-AC4E-9262854A51DC}" srcOrd="3" destOrd="0" presId="urn:microsoft.com/office/officeart/2018/2/layout/IconLabelList"/>
    <dgm:cxn modelId="{4D66E97C-4808-4EE2-8E5C-E0C8D7180710}" type="presParOf" srcId="{FDDD0608-D30E-4EF7-9D5B-BB082F4FA746}" destId="{B42002E5-5D0B-4DF2-9A39-D5D8E6F3981D}" srcOrd="4" destOrd="0" presId="urn:microsoft.com/office/officeart/2018/2/layout/IconLabelList"/>
    <dgm:cxn modelId="{EA819EFE-5C84-44A3-BDC2-E282D46774A5}" type="presParOf" srcId="{B42002E5-5D0B-4DF2-9A39-D5D8E6F3981D}" destId="{70018C4E-6073-46C1-A452-A2177466726D}" srcOrd="0" destOrd="0" presId="urn:microsoft.com/office/officeart/2018/2/layout/IconLabelList"/>
    <dgm:cxn modelId="{B3857BFF-1FE5-4BE1-9C15-96B6E757D35E}" type="presParOf" srcId="{B42002E5-5D0B-4DF2-9A39-D5D8E6F3981D}" destId="{D2E67E2B-FD45-44DB-BB99-24E30F5AA292}" srcOrd="1" destOrd="0" presId="urn:microsoft.com/office/officeart/2018/2/layout/IconLabelList"/>
    <dgm:cxn modelId="{3D86312E-2F9E-4699-ACBB-C3C21A06B3B4}" type="presParOf" srcId="{B42002E5-5D0B-4DF2-9A39-D5D8E6F3981D}" destId="{57D3ECFD-93FC-4197-9BCB-8DE4FB5058A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5D2ED8-A277-4A64-897E-C97BCA3F32DB}">
      <dsp:nvSpPr>
        <dsp:cNvPr id="0" name=""/>
        <dsp:cNvSpPr/>
      </dsp:nvSpPr>
      <dsp:spPr>
        <a:xfrm>
          <a:off x="1060104" y="700812"/>
          <a:ext cx="1480026" cy="14800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7A0B23-0D90-4AC7-B08D-2FFE8BDCA109}">
      <dsp:nvSpPr>
        <dsp:cNvPr id="0" name=""/>
        <dsp:cNvSpPr/>
      </dsp:nvSpPr>
      <dsp:spPr>
        <a:xfrm>
          <a:off x="155643" y="2569158"/>
          <a:ext cx="328894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We present a fruit type classification model</a:t>
          </a:r>
          <a:endParaRPr lang="en-US" sz="2300" kern="1200"/>
        </a:p>
      </dsp:txBody>
      <dsp:txXfrm>
        <a:off x="155643" y="2569158"/>
        <a:ext cx="3288946" cy="720000"/>
      </dsp:txXfrm>
    </dsp:sp>
    <dsp:sp modelId="{09286CA4-8D05-4803-B719-94AD0D0DE2BC}">
      <dsp:nvSpPr>
        <dsp:cNvPr id="0" name=""/>
        <dsp:cNvSpPr/>
      </dsp:nvSpPr>
      <dsp:spPr>
        <a:xfrm>
          <a:off x="4924616" y="700812"/>
          <a:ext cx="1480026" cy="14800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680F2D-2931-4EAF-8E2B-8091CC7BC7E5}">
      <dsp:nvSpPr>
        <dsp:cNvPr id="0" name=""/>
        <dsp:cNvSpPr/>
      </dsp:nvSpPr>
      <dsp:spPr>
        <a:xfrm>
          <a:off x="4020156" y="2569158"/>
          <a:ext cx="328894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We present a ripeness level classification model</a:t>
          </a:r>
          <a:endParaRPr lang="en-US" sz="2300" kern="1200"/>
        </a:p>
      </dsp:txBody>
      <dsp:txXfrm>
        <a:off x="4020156" y="2569158"/>
        <a:ext cx="3288946" cy="720000"/>
      </dsp:txXfrm>
    </dsp:sp>
    <dsp:sp modelId="{70018C4E-6073-46C1-A452-A2177466726D}">
      <dsp:nvSpPr>
        <dsp:cNvPr id="0" name=""/>
        <dsp:cNvSpPr/>
      </dsp:nvSpPr>
      <dsp:spPr>
        <a:xfrm>
          <a:off x="8789128" y="700812"/>
          <a:ext cx="1480026" cy="14800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D3ECFD-93FC-4197-9BCB-8DE4FB5058A2}">
      <dsp:nvSpPr>
        <dsp:cNvPr id="0" name=""/>
        <dsp:cNvSpPr/>
      </dsp:nvSpPr>
      <dsp:spPr>
        <a:xfrm>
          <a:off x="7884668" y="2569158"/>
          <a:ext cx="328894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kern="1200"/>
            <a:t>We introduced the functionality of the system</a:t>
          </a:r>
          <a:endParaRPr lang="en-US" sz="2300" kern="1200"/>
        </a:p>
      </dsp:txBody>
      <dsp:txXfrm>
        <a:off x="7884668" y="2569158"/>
        <a:ext cx="3288946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BB36E-11F8-4483-B9B7-820A72A1BEEB}" type="datetimeFigureOut">
              <a:rPr lang="en-IL" smtClean="0"/>
              <a:t>23/01/2023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D12261-6B1D-44D8-9D83-D7A8DDBE01A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97260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12261-6B1D-44D8-9D83-D7A8DDBE01A3}" type="slidenum">
              <a:rPr lang="en-IL" smtClean="0"/>
              <a:t>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86555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12261-6B1D-44D8-9D83-D7A8DDBE01A3}" type="slidenum">
              <a:rPr lang="en-IL" smtClean="0"/>
              <a:t>10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8859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12261-6B1D-44D8-9D83-D7A8DDBE01A3}" type="slidenum">
              <a:rPr lang="en-IL" smtClean="0"/>
              <a:t>11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33189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12261-6B1D-44D8-9D83-D7A8DDBE01A3}" type="slidenum">
              <a:rPr lang="en-IL" smtClean="0"/>
              <a:t>12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19752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12261-6B1D-44D8-9D83-D7A8DDBE01A3}" type="slidenum">
              <a:rPr lang="en-IL" smtClean="0"/>
              <a:t>13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326194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12261-6B1D-44D8-9D83-D7A8DDBE01A3}" type="slidenum">
              <a:rPr lang="en-IL" smtClean="0"/>
              <a:t>14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120399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12261-6B1D-44D8-9D83-D7A8DDBE01A3}" type="slidenum">
              <a:rPr lang="en-IL" smtClean="0"/>
              <a:t>15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417510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12261-6B1D-44D8-9D83-D7A8DDBE01A3}" type="slidenum">
              <a:rPr lang="en-IL" smtClean="0"/>
              <a:t>16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174983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12261-6B1D-44D8-9D83-D7A8DDBE01A3}" type="slidenum">
              <a:rPr lang="en-IL" smtClean="0"/>
              <a:t>17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517341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12261-6B1D-44D8-9D83-D7A8DDBE01A3}" type="slidenum">
              <a:rPr lang="en-IL" smtClean="0"/>
              <a:t>18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503239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12261-6B1D-44D8-9D83-D7A8DDBE01A3}" type="slidenum">
              <a:rPr lang="en-IL" smtClean="0"/>
              <a:t>19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84064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12261-6B1D-44D8-9D83-D7A8DDBE01A3}" type="slidenum">
              <a:rPr lang="en-IL" smtClean="0"/>
              <a:t>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762113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12261-6B1D-44D8-9D83-D7A8DDBE01A3}" type="slidenum">
              <a:rPr lang="en-IL" smtClean="0"/>
              <a:t>20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619436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12261-6B1D-44D8-9D83-D7A8DDBE01A3}" type="slidenum">
              <a:rPr lang="en-IL" smtClean="0"/>
              <a:t>21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362141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12261-6B1D-44D8-9D83-D7A8DDBE01A3}" type="slidenum">
              <a:rPr lang="en-IL" smtClean="0"/>
              <a:t>22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463774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12261-6B1D-44D8-9D83-D7A8DDBE01A3}" type="slidenum">
              <a:rPr lang="en-IL" smtClean="0"/>
              <a:t>23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796266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12261-6B1D-44D8-9D83-D7A8DDBE01A3}" type="slidenum">
              <a:rPr lang="en-IL" smtClean="0"/>
              <a:t>24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42106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12261-6B1D-44D8-9D83-D7A8DDBE01A3}" type="slidenum">
              <a:rPr lang="en-IL" smtClean="0"/>
              <a:t>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28295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12261-6B1D-44D8-9D83-D7A8DDBE01A3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66113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12261-6B1D-44D8-9D83-D7A8DDBE01A3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17840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12261-6B1D-44D8-9D83-D7A8DDBE01A3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7525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12261-6B1D-44D8-9D83-D7A8DDBE01A3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56783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12261-6B1D-44D8-9D83-D7A8DDBE01A3}" type="slidenum">
              <a:rPr lang="en-IL" smtClean="0"/>
              <a:t>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98505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12261-6B1D-44D8-9D83-D7A8DDBE01A3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02369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8BCE45-AC60-843D-1064-B3814EE34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65D43D5C-A7AC-808B-A2D6-F93CFEE3D4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F18347E-8157-B804-2C3E-AC668B64D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264D8-A3FB-4792-B70A-CCB1D988C91A}" type="datetimeFigureOut">
              <a:rPr lang="he-IL" smtClean="0"/>
              <a:t>א'/שבט/תשפ"ג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FC6CE26-5B17-B090-22D4-F337AE064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21FEEDE-A010-F480-A268-B6075B27F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B2782-79EB-46D3-901C-161C98E6F2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41352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A189BFA-8F96-EEBE-30AB-9A68DC56D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89D90E75-9628-36A7-C0D0-597978D00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8A0B26E-9BCB-8D94-51AF-430F91231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264D8-A3FB-4792-B70A-CCB1D988C91A}" type="datetimeFigureOut">
              <a:rPr lang="he-IL" smtClean="0"/>
              <a:t>א'/שבט/תשפ"ג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1D8C9FA-7878-F5E0-E96C-6E053EBAB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20022B1-8FA7-7052-E810-780501B81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B2782-79EB-46D3-901C-161C98E6F2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78223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0B0E96C8-FBFC-F00A-2685-96175BA896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9918C26A-C532-A69D-BCBB-5EEBCCB16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64385E3-AB72-D7B6-ED19-E52C5479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264D8-A3FB-4792-B70A-CCB1D988C91A}" type="datetimeFigureOut">
              <a:rPr lang="he-IL" smtClean="0"/>
              <a:t>א'/שבט/תשפ"ג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8011409-A581-CAFB-55DA-5B066CD4B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BEBB396-CC87-3988-1138-76F6D0D58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B2782-79EB-46D3-901C-161C98E6F2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62809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7269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41173" y="2411015"/>
            <a:ext cx="11329259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61742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9563" y="0"/>
            <a:ext cx="10032437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39616" y="1316766"/>
            <a:ext cx="9217024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653408" y="2218994"/>
            <a:ext cx="9217024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5396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2E401D9-8C26-2522-C748-0F6757F0D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412FA5F-2B38-D2AF-B52C-C63FA13D1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7E13B829-BF61-0978-3A22-D534A4FDA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264D8-A3FB-4792-B70A-CCB1D988C91A}" type="datetimeFigureOut">
              <a:rPr lang="he-IL" smtClean="0"/>
              <a:t>א'/שבט/תשפ"ג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8DD23DE-4BA0-8EAB-05F9-EE355C4CB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6E70ACB-546B-29CA-7401-4097C2E78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B2782-79EB-46D3-901C-161C98E6F2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92562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91B4906-9AD3-81DE-FDE2-F3EB0A59B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24D0067A-331A-ABCD-94D2-F8F6D9559D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2C64DCB-AA5B-D393-EACC-46867665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264D8-A3FB-4792-B70A-CCB1D988C91A}" type="datetimeFigureOut">
              <a:rPr lang="he-IL" smtClean="0"/>
              <a:t>א'/שבט/תשפ"ג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6B9515B-52AC-02DD-0010-E373E19DF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440BB1F-4801-D4A3-B2B3-638F1B3EB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B2782-79EB-46D3-901C-161C98E6F2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22610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F68F154-BC57-49CB-46BD-A207A7F92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F1839EE-664A-8CE3-E806-23EA2367BC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7EDD1197-D733-970B-D274-9D00F0D14B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A2A6C2DA-AA51-58EE-A3EC-8E94D75DD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264D8-A3FB-4792-B70A-CCB1D988C91A}" type="datetimeFigureOut">
              <a:rPr lang="he-IL" smtClean="0"/>
              <a:t>א'/שבט/תשפ"ג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039F4978-3DA6-49CC-4BD7-A13C1A558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12973B0-46FB-13A1-859A-336147FD6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B2782-79EB-46D3-901C-161C98E6F2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37408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EB4123C-96F4-887A-B3FD-B6E80B589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F7AFBE76-922E-51FD-1D86-4A7D94448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9D5C5560-7FB8-984A-122C-9D23ACBA4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81ABF743-8117-4120-6CCF-D069598263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9E5E2F70-B940-1545-8CB6-E2A5057B02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8C37BCD6-14E7-7CE3-3FFF-9B42E326E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264D8-A3FB-4792-B70A-CCB1D988C91A}" type="datetimeFigureOut">
              <a:rPr lang="he-IL" smtClean="0"/>
              <a:t>א'/שבט/תשפ"ג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5AF7D34F-2B32-28B6-3861-157F831A2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45E8CE4C-65BF-519B-7427-4AA927045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B2782-79EB-46D3-901C-161C98E6F2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64144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7FB6D6F-5EBB-57E1-B6A0-17ABCB738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EB10D732-DBE3-4037-A13B-89E294650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264D8-A3FB-4792-B70A-CCB1D988C91A}" type="datetimeFigureOut">
              <a:rPr lang="he-IL" smtClean="0"/>
              <a:t>א'/שבט/תשפ"ג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FEC8F776-E06A-0F40-ED6C-F830D0FB1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369F1201-1CAD-BDBE-2234-26FAE557D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B2782-79EB-46D3-901C-161C98E6F2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00746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BE784A48-ED12-D1F1-8D28-46C1F5392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264D8-A3FB-4792-B70A-CCB1D988C91A}" type="datetimeFigureOut">
              <a:rPr lang="he-IL" smtClean="0"/>
              <a:t>א'/שבט/תשפ"ג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29052A4A-16F1-2B98-71F0-C4D20D1F9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20810EE2-949C-9E58-00A4-FFBDB2895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B2782-79EB-46D3-901C-161C98E6F2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83635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CB4C176-5663-43EA-D92D-872168AF0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5442283-320E-A503-1C1A-6223BB2DB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0EFC0295-8F62-1771-C450-FED2887E18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643FA60C-CD2A-907B-4345-BA8D70F0B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264D8-A3FB-4792-B70A-CCB1D988C91A}" type="datetimeFigureOut">
              <a:rPr lang="he-IL" smtClean="0"/>
              <a:t>א'/שבט/תשפ"ג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7ABB65A2-15DA-A5B8-2D51-E9F90E3D0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67B47AD-BCBB-E86B-1132-AF3CD17FA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B2782-79EB-46D3-901C-161C98E6F2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0611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96DA05-4B06-7AB3-4777-2C624A959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F4B29F6D-2AD3-BC3C-A255-BAC205C085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EB89DFB1-A07F-A488-BB29-D8B172719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A3A21D3A-6216-9321-1F59-1B6E877B2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264D8-A3FB-4792-B70A-CCB1D988C91A}" type="datetimeFigureOut">
              <a:rPr lang="he-IL" smtClean="0"/>
              <a:t>א'/שבט/תשפ"ג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6249F242-6E86-457C-B669-125744CE7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6D086DA0-29F3-0DAA-7273-DD5807898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B2782-79EB-46D3-901C-161C98E6F2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6525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72168FA3-D977-56C1-F435-F89D6B6DA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66D2F9D6-4D5F-1458-D692-A0E161B130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A883649-BE12-59BE-3100-08090EAD75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264D8-A3FB-4792-B70A-CCB1D988C91A}" type="datetimeFigureOut">
              <a:rPr lang="he-IL" smtClean="0"/>
              <a:t>א'/שבט/תשפ"ג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842C294-01FC-F65D-B0A0-214F1E582E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0811D36-E74F-73D9-1A40-559A1F8A7B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B2782-79EB-46D3-901C-161C98E6F2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2186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627067" y="237445"/>
            <a:ext cx="6308603" cy="6173908"/>
            <a:chOff x="3280048" y="768896"/>
            <a:chExt cx="5104184" cy="5104184"/>
          </a:xfrm>
        </p:grpSpPr>
        <p:sp>
          <p:nvSpPr>
            <p:cNvPr id="9" name="Oval 8"/>
            <p:cNvSpPr/>
            <p:nvPr/>
          </p:nvSpPr>
          <p:spPr>
            <a:xfrm>
              <a:off x="3448472" y="937320"/>
              <a:ext cx="4767336" cy="4767336"/>
            </a:xfrm>
            <a:prstGeom prst="ellipse">
              <a:avLst/>
            </a:prstGeom>
            <a:solidFill>
              <a:schemeClr val="bg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" name="Oval 9"/>
            <p:cNvSpPr/>
            <p:nvPr/>
          </p:nvSpPr>
          <p:spPr>
            <a:xfrm>
              <a:off x="3280048" y="768896"/>
              <a:ext cx="5104184" cy="5104184"/>
            </a:xfrm>
            <a:prstGeom prst="ellipse">
              <a:avLst/>
            </a:prstGeom>
            <a:noFill/>
            <a:ln>
              <a:solidFill>
                <a:schemeClr val="bg1">
                  <a:alpha val="42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2" name="TextBox 1"/>
          <p:cNvSpPr txBox="1">
            <a:spLocks noChangeArrowheads="1"/>
          </p:cNvSpPr>
          <p:nvPr/>
        </p:nvSpPr>
        <p:spPr bwMode="auto">
          <a:xfrm>
            <a:off x="6168030" y="1624671"/>
            <a:ext cx="5255533" cy="1323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667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Arial" pitchFamily="34" charset="0"/>
              </a:rPr>
              <a:t>Fruit image Classification and identification of its ripeness Using Deep Learning</a:t>
            </a:r>
          </a:p>
        </p:txBody>
      </p:sp>
      <p:sp>
        <p:nvSpPr>
          <p:cNvPr id="2" name="TextBox 150">
            <a:extLst>
              <a:ext uri="{FF2B5EF4-FFF2-40B4-BE49-F238E27FC236}">
                <a16:creationId xmlns:a16="http://schemas.microsoft.com/office/drawing/2014/main" id="{1C686AB7-0711-5866-36E9-B6EC6A8387B7}"/>
              </a:ext>
            </a:extLst>
          </p:cNvPr>
          <p:cNvSpPr txBox="1"/>
          <p:nvPr/>
        </p:nvSpPr>
        <p:spPr>
          <a:xfrm>
            <a:off x="8855768" y="4761406"/>
            <a:ext cx="2379216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b="1" dirty="0">
                <a:latin typeface="+mj-lt"/>
              </a:rPr>
              <a:t>Supervisor:</a:t>
            </a:r>
          </a:p>
          <a:p>
            <a:pPr algn="ctr"/>
            <a:r>
              <a:rPr lang="en-US" sz="1867" b="1" dirty="0">
                <a:latin typeface="+mj-lt"/>
              </a:rPr>
              <a:t>Ilya </a:t>
            </a:r>
            <a:r>
              <a:rPr lang="en-US" sz="1867" b="1" dirty="0" err="1">
                <a:latin typeface="+mj-lt"/>
              </a:rPr>
              <a:t>Zeldner</a:t>
            </a:r>
            <a:endParaRPr lang="en-US" sz="1867" b="1" dirty="0">
              <a:latin typeface="+mj-lt"/>
            </a:endParaRPr>
          </a:p>
        </p:txBody>
      </p:sp>
      <p:sp>
        <p:nvSpPr>
          <p:cNvPr id="3" name="TextBox 141">
            <a:extLst>
              <a:ext uri="{FF2B5EF4-FFF2-40B4-BE49-F238E27FC236}">
                <a16:creationId xmlns:a16="http://schemas.microsoft.com/office/drawing/2014/main" id="{77EA00C8-DABF-4614-0F73-D44194DC5649}"/>
              </a:ext>
            </a:extLst>
          </p:cNvPr>
          <p:cNvSpPr txBox="1"/>
          <p:nvPr/>
        </p:nvSpPr>
        <p:spPr>
          <a:xfrm>
            <a:off x="6312497" y="4617776"/>
            <a:ext cx="2379216" cy="9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b="1" dirty="0">
                <a:latin typeface="+mj-lt"/>
              </a:rPr>
              <a:t>Students:</a:t>
            </a:r>
          </a:p>
          <a:p>
            <a:pPr algn="ctr"/>
            <a:r>
              <a:rPr lang="en-US" sz="1867" b="1" dirty="0">
                <a:latin typeface="+mj-lt"/>
              </a:rPr>
              <a:t>Shani </a:t>
            </a:r>
            <a:r>
              <a:rPr lang="en-US" sz="1867" b="1" dirty="0" err="1">
                <a:latin typeface="+mj-lt"/>
              </a:rPr>
              <a:t>Froik</a:t>
            </a:r>
            <a:endParaRPr lang="en-US" sz="1867" b="1" dirty="0">
              <a:latin typeface="+mj-lt"/>
            </a:endParaRPr>
          </a:p>
          <a:p>
            <a:pPr algn="ctr"/>
            <a:r>
              <a:rPr lang="en-US" sz="1867" b="1" dirty="0">
                <a:latin typeface="+mj-lt"/>
              </a:rPr>
              <a:t>Lior Saghi</a:t>
            </a:r>
            <a:endParaRPr lang="en-IL" sz="1867" b="1" dirty="0">
              <a:latin typeface="+mj-lt"/>
            </a:endParaRPr>
          </a:p>
        </p:txBody>
      </p:sp>
      <p:sp>
        <p:nvSpPr>
          <p:cNvPr id="4" name="TextBox 145">
            <a:extLst>
              <a:ext uri="{FF2B5EF4-FFF2-40B4-BE49-F238E27FC236}">
                <a16:creationId xmlns:a16="http://schemas.microsoft.com/office/drawing/2014/main" id="{CFE50F4F-5E01-344F-90CE-BBA2AAB96690}"/>
              </a:ext>
            </a:extLst>
          </p:cNvPr>
          <p:cNvSpPr txBox="1"/>
          <p:nvPr/>
        </p:nvSpPr>
        <p:spPr>
          <a:xfrm>
            <a:off x="5999989" y="3284363"/>
            <a:ext cx="5568619" cy="796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800"/>
              </a:spcAft>
            </a:pPr>
            <a:r>
              <a:rPr lang="en-US" sz="2133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Capstone Project Phase 1</a:t>
            </a:r>
            <a:br>
              <a:rPr lang="en-US" sz="2133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133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Project </a:t>
            </a:r>
            <a:r>
              <a:rPr lang="en-US" sz="2133" b="1" dirty="0">
                <a:solidFill>
                  <a:srgbClr val="000000"/>
                </a:solidFill>
                <a:latin typeface="+mj-lt"/>
              </a:rPr>
              <a:t>23-1-R-7</a:t>
            </a:r>
            <a:r>
              <a:rPr lang="en-US" sz="2133" b="1" dirty="0">
                <a:latin typeface="+mj-lt"/>
              </a:rPr>
              <a:t> </a:t>
            </a:r>
            <a:endParaRPr lang="en-US" sz="2133" b="1" dirty="0"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99D243F3-2BE4-B3EB-D226-57EA6DD63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182" y="681666"/>
            <a:ext cx="2261171" cy="60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86033-C6D4-9F97-A0CC-F3F5A631A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1" anchor="ctr">
            <a:noAutofit/>
          </a:bodyPr>
          <a:lstStyle/>
          <a:p>
            <a:pPr algn="ctr"/>
            <a:br>
              <a:rPr lang="en-US" sz="4000" b="1" dirty="0">
                <a:latin typeface="+mn-lt"/>
                <a:ea typeface="+mn-lt"/>
                <a:cs typeface="+mn-lt"/>
              </a:rPr>
            </a:br>
            <a:r>
              <a:rPr lang="en-US" sz="3600" b="1" dirty="0">
                <a:latin typeface="+mn-lt"/>
                <a:ea typeface="+mn-lt"/>
                <a:cs typeface="+mn-lt"/>
              </a:rPr>
              <a:t>Classification the level fruit ripeness</a:t>
            </a:r>
            <a:br>
              <a:rPr lang="en-US" sz="4000" b="1" dirty="0">
                <a:ea typeface="+mn-lt"/>
                <a:cs typeface="+mn-lt"/>
              </a:rPr>
            </a:br>
            <a:endParaRPr lang="he-IL" sz="4000" dirty="0">
              <a:cs typeface="Calibri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B48065-16DA-39D2-0478-4E9E2EE3F72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31370" y="1431842"/>
            <a:ext cx="11329259" cy="1997158"/>
          </a:xfrm>
        </p:spPr>
        <p:txBody>
          <a:bodyPr>
            <a:norm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b="1" dirty="0"/>
              <a:t>Classify level fruit ripeness by using decision tree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b="1" dirty="0"/>
              <a:t>Extract features such as color and </a:t>
            </a:r>
            <a:r>
              <a:rPr lang="it-IT" sz="2400" b="1" dirty="0"/>
              <a:t>border/interior pixel classification (BIC)</a:t>
            </a:r>
            <a:endParaRPr lang="en-IL" sz="2400" b="1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AF84732-E76E-6FF4-CE5E-E68BC5481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409" y="3681554"/>
            <a:ext cx="4239691" cy="286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1735F916-BCDB-D4C2-22F0-549C471FF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17" y="3832139"/>
            <a:ext cx="2362842" cy="203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712A311D-881E-22F8-ACE5-C743A13B3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045" y="3837076"/>
            <a:ext cx="2362842" cy="203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98B914-232C-CD78-F662-B15D1AC8D633}"/>
              </a:ext>
            </a:extLst>
          </p:cNvPr>
          <p:cNvSpPr txBox="1"/>
          <p:nvPr/>
        </p:nvSpPr>
        <p:spPr>
          <a:xfrm>
            <a:off x="862077" y="5894066"/>
            <a:ext cx="21655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Original images</a:t>
            </a:r>
            <a:endParaRPr lang="en-IL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E4134A-6768-3151-C82D-70BC2899C1A4}"/>
              </a:ext>
            </a:extLst>
          </p:cNvPr>
          <p:cNvSpPr txBox="1"/>
          <p:nvPr/>
        </p:nvSpPr>
        <p:spPr>
          <a:xfrm>
            <a:off x="3667811" y="5900930"/>
            <a:ext cx="18035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1200"/>
              </a:spcBef>
              <a:spcAft>
                <a:spcPts val="1200"/>
              </a:spcAft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A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fter BIC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1602949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86033-C6D4-9F97-A0CC-F3F5A631A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1" anchor="ctr">
            <a:noAutofit/>
          </a:bodyPr>
          <a:lstStyle/>
          <a:p>
            <a:pPr algn="ctr"/>
            <a:br>
              <a:rPr lang="en-US" sz="4000" b="1" i="0" u="none" strike="noStrike" dirty="0">
                <a:effectLst/>
                <a:latin typeface="+mn-lt"/>
              </a:rPr>
            </a:br>
            <a:r>
              <a:rPr lang="en-US" sz="4000" b="1" i="0" u="none" strike="noStrike" dirty="0">
                <a:effectLst/>
                <a:latin typeface="+mn-lt"/>
              </a:rPr>
              <a:t>Evaluate the accuracy</a:t>
            </a:r>
            <a:br>
              <a:rPr lang="en-US" sz="4000" b="1" dirty="0">
                <a:ea typeface="+mn-lt"/>
                <a:cs typeface="+mn-lt"/>
              </a:rPr>
            </a:br>
            <a:endParaRPr lang="he-IL" sz="4000" dirty="0">
              <a:cs typeface="Calibri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B48065-16DA-39D2-0478-4E9E2EE3F72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31370" y="1431842"/>
            <a:ext cx="11329259" cy="3994316"/>
          </a:xfrm>
        </p:spPr>
        <p:txBody>
          <a:bodyPr>
            <a:norm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Calibri" panose="020F0502020204030204" pitchFamily="34" charset="0"/>
              </a:rPr>
              <a:t>Measure</a:t>
            </a:r>
            <a:r>
              <a:rPr lang="en-GB" sz="2400" b="1" dirty="0">
                <a:solidFill>
                  <a:srgbClr val="000000"/>
                </a:solidFill>
                <a:latin typeface="Calibri" panose="020F0502020204030204" pitchFamily="34" charset="0"/>
              </a:rPr>
              <a:t> the </a:t>
            </a:r>
            <a:r>
              <a:rPr lang="en-GB" sz="24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distance between predicted and actual labels using Confusion matrix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0000"/>
                </a:solidFill>
                <a:latin typeface="Calibri" panose="020F0502020204030204" pitchFamily="34" charset="0"/>
              </a:rPr>
              <a:t>The basic format of a confusion matrix</a:t>
            </a:r>
            <a:endParaRPr lang="en-IL" sz="24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E2E34-A229-1CB9-31AF-8A11B9E3E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779" y="2998699"/>
            <a:ext cx="9312439" cy="2174905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76E5B44F-E12F-33CF-19B8-ECC5B8891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221" y="5426158"/>
            <a:ext cx="3282310" cy="92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464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Use Case - Ripeness Fruits System</a:t>
            </a:r>
            <a:endParaRPr lang="ko-KR" altLang="en-US" sz="8800" dirty="0">
              <a:latin typeface="+mn-lt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1D3E5E4-0426-882E-4936-24E989159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820" y="1606378"/>
            <a:ext cx="10092180" cy="458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749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Use Case - Training </a:t>
            </a:r>
            <a:endParaRPr lang="ko-KR" altLang="en-US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תמונה 3">
            <a:extLst>
              <a:ext uri="{FF2B5EF4-FFF2-40B4-BE49-F238E27FC236}">
                <a16:creationId xmlns:a16="http://schemas.microsoft.com/office/drawing/2014/main" id="{D14AA764-D9B5-60FB-57BE-677BAF317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763" y="1176021"/>
            <a:ext cx="9947827" cy="544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20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Use Case - Analyzation</a:t>
            </a:r>
            <a:endParaRPr lang="ko-KR" altLang="en-US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תמונה 3">
            <a:extLst>
              <a:ext uri="{FF2B5EF4-FFF2-40B4-BE49-F238E27FC236}">
                <a16:creationId xmlns:a16="http://schemas.microsoft.com/office/drawing/2014/main" id="{9D6A8FC6-BD94-7CE4-E2AF-9E2699A80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901" y="1071977"/>
            <a:ext cx="9973088" cy="578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927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Activity - Ripeness Fruits System</a:t>
            </a:r>
            <a:endParaRPr lang="ko-KR" altLang="en-US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תמונה 4">
            <a:extLst>
              <a:ext uri="{FF2B5EF4-FFF2-40B4-BE49-F238E27FC236}">
                <a16:creationId xmlns:a16="http://schemas.microsoft.com/office/drawing/2014/main" id="{81C46639-1D62-F699-C4D4-16BD0CCD6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317" y="1259785"/>
            <a:ext cx="10103126" cy="466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433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Activity - Training classify fruits model</a:t>
            </a:r>
            <a:endParaRPr lang="ko-KR" altLang="en-US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תמונה 4">
            <a:extLst>
              <a:ext uri="{FF2B5EF4-FFF2-40B4-BE49-F238E27FC236}">
                <a16:creationId xmlns:a16="http://schemas.microsoft.com/office/drawing/2014/main" id="{6818DBE5-992B-D32B-0A83-25C4E05E7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496" y="2002527"/>
            <a:ext cx="10132529" cy="422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799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 rtl="0"/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Activity - Training ripe and unripe fruits model</a:t>
            </a:r>
            <a:endParaRPr lang="ko-KR" altLang="en-US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תמונה 4">
            <a:extLst>
              <a:ext uri="{FF2B5EF4-FFF2-40B4-BE49-F238E27FC236}">
                <a16:creationId xmlns:a16="http://schemas.microsoft.com/office/drawing/2014/main" id="{55CD09A1-C688-ED40-840C-783D70011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69" y="1381539"/>
            <a:ext cx="10035622" cy="486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95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4000" b="1" dirty="0">
                <a:solidFill>
                  <a:srgbClr val="000000"/>
                </a:solidFill>
                <a:latin typeface="Calibri" panose="020F0502020204030204" pitchFamily="34" charset="0"/>
              </a:rPr>
              <a:t>Activity - Analyzing</a:t>
            </a:r>
            <a:endParaRPr lang="ko-KR" altLang="en-US" sz="40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תמונה 4">
            <a:extLst>
              <a:ext uri="{FF2B5EF4-FFF2-40B4-BE49-F238E27FC236}">
                <a16:creationId xmlns:a16="http://schemas.microsoft.com/office/drawing/2014/main" id="{1639C9F9-AE8F-7B84-FD04-7A37127C4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379" y="1711808"/>
            <a:ext cx="10022784" cy="453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052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sz="4000" b="1" dirty="0">
                <a:solidFill>
                  <a:srgbClr val="000000"/>
                </a:solidFill>
                <a:latin typeface="Calibri" panose="020F0502020204030204" pitchFamily="34" charset="0"/>
              </a:rPr>
              <a:t>Main screen</a:t>
            </a:r>
            <a:endParaRPr lang="ko-KR" altLang="en-US" sz="40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5342C8C-FCC1-DF3F-D91E-1793FDE11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556" y="1019432"/>
            <a:ext cx="5519352" cy="551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032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349787" y="2102672"/>
            <a:ext cx="11329259" cy="3994316"/>
          </a:xfrm>
        </p:spPr>
        <p:txBody>
          <a:bodyPr/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800" b="1" dirty="0">
                <a:ea typeface="+mn-lt"/>
                <a:cs typeface="+mn-lt"/>
              </a:rPr>
              <a:t>Helps people's health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ko-KR" altLang="en-US" sz="2800" b="1" dirty="0">
              <a:ea typeface="+mn-lt"/>
              <a:cs typeface="+mn-lt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800" b="1" dirty="0">
                <a:ea typeface="+mn-lt"/>
                <a:cs typeface="+mn-lt"/>
              </a:rPr>
              <a:t>Helps people with disabilities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800" b="1" dirty="0">
              <a:ea typeface="+mn-lt"/>
              <a:cs typeface="+mn-lt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800" b="1" dirty="0">
                <a:ea typeface="+mn-lt"/>
                <a:cs typeface="+mn-lt"/>
              </a:rPr>
              <a:t>Manual sorting is not good enough</a:t>
            </a:r>
            <a:endParaRPr lang="en-US" altLang="ko-KR" sz="2800" b="1" dirty="0">
              <a:latin typeface="Calibri"/>
              <a:ea typeface="맑은 고딕"/>
              <a:cs typeface="Calibri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1850" b="1" dirty="0">
              <a:latin typeface="Calibri"/>
              <a:ea typeface="맑은 고딕"/>
              <a:cs typeface="Calibri"/>
            </a:endParaRP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ko-KR" sz="1850" dirty="0">
              <a:latin typeface="Calibri"/>
              <a:ea typeface="맑은 고딕"/>
              <a:cs typeface="Calibri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ko-KR" altLang="en-US" sz="1850" dirty="0">
              <a:latin typeface="Calibri"/>
              <a:ea typeface="맑은 고딕"/>
              <a:cs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+mn-lt"/>
              </a:rPr>
              <a:t>Introduction</a:t>
            </a:r>
          </a:p>
        </p:txBody>
      </p:sp>
      <p:pic>
        <p:nvPicPr>
          <p:cNvPr id="1026" name="Picture 2" descr="Fruit Clipart Images PNG Free Download - Free Transparent PNG Logos">
            <a:extLst>
              <a:ext uri="{FF2B5EF4-FFF2-40B4-BE49-F238E27FC236}">
                <a16:creationId xmlns:a16="http://schemas.microsoft.com/office/drawing/2014/main" id="{BC81A40B-F1CE-45C7-A74C-7EC42C0FB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40360" y="4687940"/>
            <a:ext cx="7021623" cy="206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594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sz="4000" b="1" dirty="0">
                <a:solidFill>
                  <a:srgbClr val="000000"/>
                </a:solidFill>
                <a:latin typeface="Calibri" panose="020F0502020204030204" pitchFamily="34" charset="0"/>
              </a:rPr>
              <a:t>Take a picture</a:t>
            </a:r>
            <a:endParaRPr lang="ko-KR" altLang="en-US" sz="40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4A59B331-5C84-592A-8292-1E783E7D5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454" y="1078619"/>
            <a:ext cx="3393041" cy="535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417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solidFill>
                  <a:srgbClr val="000000"/>
                </a:solidFill>
                <a:latin typeface="Calibri" panose="020F0502020204030204" pitchFamily="34" charset="0"/>
              </a:rPr>
              <a:t>Analyzation Screen</a:t>
            </a:r>
            <a:endParaRPr lang="ko-KR" altLang="en-US" sz="40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430FE292-1FFC-E8CC-D2F9-E13B4F3BF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114" y="1179287"/>
            <a:ext cx="5490647" cy="5490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208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>
                <a:solidFill>
                  <a:srgbClr val="000000"/>
                </a:solidFill>
                <a:latin typeface="Calibri"/>
                <a:cs typeface="Calibri"/>
              </a:rPr>
              <a:t>Result Screen</a:t>
            </a:r>
            <a:endParaRPr lang="ko-KR" altLang="en-US" sz="4000" b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32F7BE22-505C-EDAE-CCF6-9FCDEB0685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559" y="1179288"/>
            <a:ext cx="5680443" cy="568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2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3F445-B35A-05BA-720A-957378813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latin typeface="+mn-lt"/>
              </a:rPr>
              <a:t>Evaluation Plan</a:t>
            </a:r>
            <a:endParaRPr lang="en-IL" b="1" dirty="0">
              <a:latin typeface="+mn-lt"/>
            </a:endParaRPr>
          </a:p>
        </p:txBody>
      </p:sp>
      <p:graphicFrame>
        <p:nvGraphicFramePr>
          <p:cNvPr id="6" name="טבלה 5">
            <a:extLst>
              <a:ext uri="{FF2B5EF4-FFF2-40B4-BE49-F238E27FC236}">
                <a16:creationId xmlns:a16="http://schemas.microsoft.com/office/drawing/2014/main" id="{5CBC12D3-D68C-21B3-03CF-5FC31E3D88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888676"/>
              </p:ext>
            </p:extLst>
          </p:nvPr>
        </p:nvGraphicFramePr>
        <p:xfrm>
          <a:off x="251254" y="1754659"/>
          <a:ext cx="11689491" cy="4513438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1131513">
                  <a:extLst>
                    <a:ext uri="{9D8B030D-6E8A-4147-A177-3AD203B41FA5}">
                      <a16:colId xmlns:a16="http://schemas.microsoft.com/office/drawing/2014/main" val="367950082"/>
                    </a:ext>
                  </a:extLst>
                </a:gridCol>
                <a:gridCol w="4252777">
                  <a:extLst>
                    <a:ext uri="{9D8B030D-6E8A-4147-A177-3AD203B41FA5}">
                      <a16:colId xmlns:a16="http://schemas.microsoft.com/office/drawing/2014/main" val="2495098426"/>
                    </a:ext>
                  </a:extLst>
                </a:gridCol>
                <a:gridCol w="6305201">
                  <a:extLst>
                    <a:ext uri="{9D8B030D-6E8A-4147-A177-3AD203B41FA5}">
                      <a16:colId xmlns:a16="http://schemas.microsoft.com/office/drawing/2014/main" val="402677449"/>
                    </a:ext>
                  </a:extLst>
                </a:gridCol>
              </a:tblGrid>
              <a:tr h="339003">
                <a:tc>
                  <a:txBody>
                    <a:bodyPr/>
                    <a:lstStyle/>
                    <a:p>
                      <a:pPr algn="ctr" rtl="0"/>
                      <a:r>
                        <a:rPr lang="af-ZA" sz="1600" dirty="0">
                          <a:effectLst/>
                        </a:rPr>
                        <a:t>Test ID </a:t>
                      </a:r>
                      <a:endParaRPr lang="af-ZA" sz="1600" dirty="0">
                        <a:effectLst/>
                        <a:latin typeface="+mn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af-ZA" sz="1600">
                          <a:effectLst/>
                        </a:rPr>
                        <a:t>Test Description </a:t>
                      </a:r>
                      <a:endParaRPr lang="af-ZA" sz="1600">
                        <a:effectLst/>
                        <a:latin typeface="+mn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af-ZA" sz="1600" dirty="0">
                          <a:effectLst/>
                        </a:rPr>
                        <a:t>Expected results </a:t>
                      </a:r>
                      <a:endParaRPr lang="af-ZA" sz="1600" dirty="0">
                        <a:effectLst/>
                        <a:latin typeface="+mn-l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00597780"/>
                  </a:ext>
                </a:extLst>
              </a:tr>
              <a:tr h="612467">
                <a:tc>
                  <a:txBody>
                    <a:bodyPr/>
                    <a:lstStyle/>
                    <a:p>
                      <a:pPr algn="ctr" rtl="0"/>
                      <a:r>
                        <a:rPr lang="he-IL" sz="1600" dirty="0">
                          <a:effectLst/>
                        </a:rPr>
                        <a:t>1</a:t>
                      </a:r>
                      <a:endParaRPr lang="he-IL" sz="1600" dirty="0">
                        <a:effectLst/>
                        <a:latin typeface="+mn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af-ZA" sz="1600" b="0" dirty="0">
                          <a:effectLst/>
                        </a:rPr>
                        <a:t>User uploads a picture that is not of a fruit</a:t>
                      </a:r>
                      <a:endParaRPr lang="af-ZA" sz="1600" b="0" dirty="0">
                        <a:effectLst/>
                        <a:latin typeface="+mn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af-ZA" sz="1600" b="0" dirty="0">
                          <a:effectLst/>
                        </a:rPr>
                        <a:t>System shows popup error message. Output: "No fruit detected". </a:t>
                      </a:r>
                      <a:endParaRPr lang="af-ZA" sz="1600" b="0" dirty="0">
                        <a:effectLst/>
                        <a:latin typeface="+mn-l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76788810"/>
                  </a:ext>
                </a:extLst>
              </a:tr>
              <a:tr h="628583">
                <a:tc>
                  <a:txBody>
                    <a:bodyPr/>
                    <a:lstStyle/>
                    <a:p>
                      <a:pPr algn="ctr" rtl="0"/>
                      <a:r>
                        <a:rPr lang="he-IL" sz="1600" dirty="0">
                          <a:effectLst/>
                        </a:rPr>
                        <a:t>2</a:t>
                      </a:r>
                      <a:endParaRPr lang="he-IL" sz="1600" dirty="0">
                        <a:effectLst/>
                        <a:latin typeface="+mn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af-ZA" sz="1600" b="0" dirty="0">
                          <a:effectLst/>
                        </a:rPr>
                        <a:t>User uploads a file that is not an image</a:t>
                      </a:r>
                      <a:endParaRPr lang="af-ZA" sz="1600" b="0" dirty="0">
                        <a:effectLst/>
                        <a:latin typeface="+mn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af-ZA" sz="1600" b="0" dirty="0">
                          <a:effectLst/>
                        </a:rPr>
                        <a:t>System shows popup error message. Output: "Please only upload a picture of a fruit". </a:t>
                      </a:r>
                      <a:endParaRPr lang="af-ZA" sz="1600" b="0" dirty="0">
                        <a:effectLst/>
                        <a:latin typeface="+mn-l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6781215"/>
                  </a:ext>
                </a:extLst>
              </a:tr>
              <a:tr h="419055">
                <a:tc>
                  <a:txBody>
                    <a:bodyPr/>
                    <a:lstStyle/>
                    <a:p>
                      <a:pPr algn="ctr" rtl="0"/>
                      <a:r>
                        <a:rPr lang="he-IL" sz="1600" dirty="0">
                          <a:effectLst/>
                        </a:rPr>
                        <a:t>3</a:t>
                      </a:r>
                      <a:endParaRPr lang="he-IL" sz="1600" dirty="0">
                        <a:effectLst/>
                        <a:latin typeface="+mn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af-ZA" sz="1600" b="0" dirty="0">
                          <a:effectLst/>
                        </a:rPr>
                        <a:t>User uploads a picture of a ripe apple</a:t>
                      </a:r>
                      <a:endParaRPr lang="af-ZA" sz="1600" b="0" dirty="0">
                        <a:effectLst/>
                        <a:latin typeface="+mn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af-ZA" sz="1600" b="0">
                          <a:effectLst/>
                        </a:rPr>
                        <a:t>System analyzes the image and shows that it is an apple and it is ripe</a:t>
                      </a:r>
                      <a:endParaRPr lang="af-ZA" sz="1600" b="0" err="1">
                        <a:effectLst/>
                        <a:latin typeface="+mn-l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0060839"/>
                  </a:ext>
                </a:extLst>
              </a:tr>
              <a:tr h="419055">
                <a:tc>
                  <a:txBody>
                    <a:bodyPr/>
                    <a:lstStyle/>
                    <a:p>
                      <a:pPr algn="ctr" rtl="0"/>
                      <a:r>
                        <a:rPr lang="he-IL" sz="1600" dirty="0">
                          <a:effectLst/>
                        </a:rPr>
                        <a:t>4</a:t>
                      </a:r>
                      <a:endParaRPr lang="he-IL" sz="1600" dirty="0">
                        <a:effectLst/>
                        <a:latin typeface="+mn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af-ZA" sz="1600" b="0" dirty="0">
                          <a:effectLst/>
                        </a:rPr>
                        <a:t>User uploads a picture of an unripe apple</a:t>
                      </a:r>
                      <a:endParaRPr lang="af-ZA" sz="1600" b="0" dirty="0">
                        <a:effectLst/>
                        <a:latin typeface="+mn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af-ZA" sz="1600" b="0">
                          <a:effectLst/>
                        </a:rPr>
                        <a:t>System analyzes the image and shows that it is an apple and it is unripe</a:t>
                      </a:r>
                      <a:endParaRPr lang="af-ZA" sz="1600" b="0" err="1">
                        <a:effectLst/>
                        <a:latin typeface="+mn-l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5685168"/>
                  </a:ext>
                </a:extLst>
              </a:tr>
              <a:tr h="419055">
                <a:tc>
                  <a:txBody>
                    <a:bodyPr/>
                    <a:lstStyle/>
                    <a:p>
                      <a:pPr algn="ctr" rtl="0"/>
                      <a:r>
                        <a:rPr lang="he-IL" sz="1600" dirty="0">
                          <a:effectLst/>
                        </a:rPr>
                        <a:t>6</a:t>
                      </a:r>
                      <a:endParaRPr lang="he-IL" sz="1600" dirty="0">
                        <a:effectLst/>
                        <a:latin typeface="+mn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af-ZA" sz="1600" b="0" dirty="0">
                          <a:effectLst/>
                        </a:rPr>
                        <a:t>User uploads a picture of a scaled apple</a:t>
                      </a:r>
                      <a:endParaRPr lang="af-ZA" sz="1600" b="0" dirty="0">
                        <a:effectLst/>
                        <a:latin typeface="+mn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af-ZA" sz="1600" b="0" dirty="0">
                          <a:effectLst/>
                        </a:rPr>
                        <a:t>System analyzes the image and shows that it is an apple and it is scaled</a:t>
                      </a:r>
                      <a:endParaRPr lang="af-ZA" sz="1600" b="0" dirty="0">
                        <a:effectLst/>
                        <a:latin typeface="+mn-l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8178428"/>
                  </a:ext>
                </a:extLst>
              </a:tr>
              <a:tr h="419055">
                <a:tc>
                  <a:txBody>
                    <a:bodyPr/>
                    <a:lstStyle/>
                    <a:p>
                      <a:pPr algn="ctr" rtl="0"/>
                      <a:r>
                        <a:rPr lang="he-IL" sz="1600" dirty="0">
                          <a:effectLst/>
                        </a:rPr>
                        <a:t>7</a:t>
                      </a:r>
                      <a:endParaRPr lang="he-IL" sz="1600" dirty="0">
                        <a:effectLst/>
                        <a:latin typeface="+mn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af-ZA" sz="1600" b="0" dirty="0">
                          <a:effectLst/>
                        </a:rPr>
                        <a:t>User takes a photo of ripe orange</a:t>
                      </a:r>
                      <a:endParaRPr lang="af-ZA" sz="1600" b="0" dirty="0">
                        <a:effectLst/>
                        <a:latin typeface="+mn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af-ZA" sz="1600" b="0" dirty="0">
                          <a:effectLst/>
                        </a:rPr>
                        <a:t>System analyzes the image and shows that it is an orange and it is ripe</a:t>
                      </a:r>
                      <a:endParaRPr lang="af-ZA" sz="1600" b="0" dirty="0">
                        <a:effectLst/>
                        <a:latin typeface="+mn-l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9723369"/>
                  </a:ext>
                </a:extLst>
              </a:tr>
              <a:tr h="419055">
                <a:tc>
                  <a:txBody>
                    <a:bodyPr/>
                    <a:lstStyle/>
                    <a:p>
                      <a:pPr algn="ctr" rtl="0"/>
                      <a:r>
                        <a:rPr lang="he-IL" sz="1600" dirty="0">
                          <a:effectLst/>
                        </a:rPr>
                        <a:t>8</a:t>
                      </a:r>
                      <a:endParaRPr lang="he-IL" sz="1600" dirty="0">
                        <a:effectLst/>
                        <a:latin typeface="+mn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af-ZA" sz="1600" b="0" dirty="0">
                          <a:effectLst/>
                        </a:rPr>
                        <a:t>User takes a photo of unripe orange</a:t>
                      </a:r>
                      <a:endParaRPr lang="af-ZA" sz="1600" b="0" dirty="0">
                        <a:effectLst/>
                        <a:latin typeface="+mn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af-ZA" sz="1600" b="0" dirty="0">
                          <a:effectLst/>
                        </a:rPr>
                        <a:t>System analyzes the image and shows that it is an orange and it is unripe</a:t>
                      </a:r>
                      <a:endParaRPr lang="af-ZA" sz="1600" b="0" dirty="0">
                        <a:effectLst/>
                        <a:latin typeface="+mn-l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0983339"/>
                  </a:ext>
                </a:extLst>
              </a:tr>
              <a:tr h="419055">
                <a:tc>
                  <a:txBody>
                    <a:bodyPr/>
                    <a:lstStyle/>
                    <a:p>
                      <a:pPr algn="ctr" rtl="0"/>
                      <a:r>
                        <a:rPr lang="he-IL" sz="1600" dirty="0">
                          <a:effectLst/>
                        </a:rPr>
                        <a:t>9</a:t>
                      </a:r>
                      <a:endParaRPr lang="he-IL" sz="1600" dirty="0">
                        <a:effectLst/>
                        <a:latin typeface="+mn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af-ZA" sz="1600" b="0">
                          <a:effectLst/>
                        </a:rPr>
                        <a:t>User takes a photo of a scaled orange</a:t>
                      </a:r>
                      <a:endParaRPr lang="af-ZA" sz="1600" b="0" err="1">
                        <a:effectLst/>
                        <a:latin typeface="+mn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af-ZA" sz="1600" b="0" dirty="0">
                          <a:effectLst/>
                        </a:rPr>
                        <a:t>System analyzes the image and shows that it is an orange and it is scaled</a:t>
                      </a:r>
                      <a:endParaRPr lang="af-ZA" sz="1600" b="0" dirty="0">
                        <a:effectLst/>
                        <a:latin typeface="+mn-l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7043965"/>
                  </a:ext>
                </a:extLst>
              </a:tr>
              <a:tr h="419055">
                <a:tc>
                  <a:txBody>
                    <a:bodyPr/>
                    <a:lstStyle/>
                    <a:p>
                      <a:pPr algn="ctr" rtl="0"/>
                      <a:r>
                        <a:rPr lang="he-IL" sz="1600" dirty="0">
                          <a:effectLst/>
                        </a:rPr>
                        <a:t>10</a:t>
                      </a:r>
                      <a:endParaRPr lang="he-IL" sz="1600" dirty="0">
                        <a:effectLst/>
                        <a:latin typeface="+mn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af-ZA" sz="1600" b="0" dirty="0">
                          <a:effectLst/>
                        </a:rPr>
                        <a:t>User takes a photo that is not of a fruit</a:t>
                      </a:r>
                      <a:endParaRPr lang="af-ZA" sz="1600" b="0" dirty="0">
                        <a:effectLst/>
                        <a:latin typeface="+mn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af-ZA" sz="1600" b="0" dirty="0">
                          <a:effectLst/>
                        </a:rPr>
                        <a:t>System shows popup error message. Output: "No fruit detected".</a:t>
                      </a:r>
                      <a:endParaRPr lang="af-ZA" sz="1600" b="0" dirty="0">
                        <a:effectLst/>
                        <a:latin typeface="+mn-l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20048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3249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992EE-49C9-8914-0658-B38AF133B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+mn-lt"/>
              </a:rPr>
              <a:t>Summery</a:t>
            </a:r>
            <a:endParaRPr lang="en-IL" b="1" dirty="0">
              <a:latin typeface="+mn-lt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C0D207F-CF4B-8B94-20FC-F6E193A87F1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31370" y="2040126"/>
          <a:ext cx="11329259" cy="39899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51719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>
            <a:extLst>
              <a:ext uri="{FF2B5EF4-FFF2-40B4-BE49-F238E27FC236}">
                <a16:creationId xmlns:a16="http://schemas.microsoft.com/office/drawing/2014/main" id="{2E2661FC-F2FC-A65F-DB45-A9A02C329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1A26CBD8-005B-9039-5DE7-9B199A256ED2}"/>
              </a:ext>
            </a:extLst>
          </p:cNvPr>
          <p:cNvSpPr txBox="1"/>
          <p:nvPr/>
        </p:nvSpPr>
        <p:spPr>
          <a:xfrm>
            <a:off x="3761874" y="2644170"/>
            <a:ext cx="631256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e-IL" sz="9600" b="1" err="1">
                <a:cs typeface="Calibri"/>
              </a:rPr>
              <a:t>Thank</a:t>
            </a:r>
            <a:r>
              <a:rPr lang="he-IL" sz="9600" b="1">
                <a:cs typeface="Calibri"/>
              </a:rPr>
              <a:t> </a:t>
            </a:r>
            <a:r>
              <a:rPr lang="he-IL" sz="9600" b="1" err="1">
                <a:cs typeface="Calibri"/>
              </a:rPr>
              <a:t>you</a:t>
            </a:r>
            <a:endParaRPr lang="he-IL" sz="9600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6417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431370" y="1805898"/>
            <a:ext cx="11329259" cy="3994316"/>
          </a:xfrm>
        </p:spPr>
        <p:txBody>
          <a:bodyPr>
            <a:norm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800" b="1" dirty="0">
                <a:ea typeface="+mn-lt"/>
                <a:cs typeface="+mn-lt"/>
              </a:rPr>
              <a:t>Classification fruit type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800" b="1" dirty="0">
              <a:ea typeface="+mn-lt"/>
              <a:cs typeface="+mn-lt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800" b="1" dirty="0">
                <a:ea typeface="+mn-lt"/>
                <a:cs typeface="+mn-lt"/>
              </a:rPr>
              <a:t>Classification the level fruit ripeness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800" b="1" dirty="0">
              <a:ea typeface="+mn-lt"/>
              <a:cs typeface="+mn-lt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800" b="1" dirty="0">
                <a:ea typeface="+mn-lt"/>
                <a:cs typeface="+mn-lt"/>
              </a:rPr>
              <a:t>Using deep learning architecture</a:t>
            </a:r>
            <a:endParaRPr lang="en-US" sz="24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+mn-lt"/>
              </a:rPr>
              <a:t>Proposed model </a:t>
            </a:r>
          </a:p>
        </p:txBody>
      </p:sp>
    </p:spTree>
    <p:extLst>
      <p:ext uri="{BB962C8B-B14F-4D97-AF65-F5344CB8AC3E}">
        <p14:creationId xmlns:p14="http://schemas.microsoft.com/office/powerpoint/2010/main" val="4256243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C7818-F76E-E451-7904-7E288ADE0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>
                <a:latin typeface="+mn-lt"/>
                <a:ea typeface="+mn-lt"/>
                <a:cs typeface="+mn-lt"/>
              </a:rPr>
              <a:t>Classification fruit type</a:t>
            </a:r>
            <a:endParaRPr lang="en-IL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87527B-7346-34C1-F165-FB3099971DD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31370" y="1471337"/>
            <a:ext cx="11329259" cy="673576"/>
          </a:xfrm>
        </p:spPr>
        <p:txBody>
          <a:bodyPr>
            <a:norm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b="1" dirty="0"/>
              <a:t>Using Type-II Fuzzy to enhance fruit image</a:t>
            </a:r>
            <a:endParaRPr lang="en-IL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D0A41FB-EF56-1369-1859-5B04D4F7E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882" y="2144913"/>
            <a:ext cx="6106234" cy="355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B5E6BA-005B-5B9A-BF30-7BE90ED88C5E}"/>
              </a:ext>
            </a:extLst>
          </p:cNvPr>
          <p:cNvSpPr txBox="1"/>
          <p:nvPr/>
        </p:nvSpPr>
        <p:spPr>
          <a:xfrm>
            <a:off x="1037966" y="5906530"/>
            <a:ext cx="105897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Fruit image visual analysis (a) input image, (b) enhanced by ATCE, (C) enhanced by BPDHE,</a:t>
            </a:r>
          </a:p>
          <a:p>
            <a:pPr algn="ctr"/>
            <a:r>
              <a:rPr lang="en-GB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(d) enhanced by GC, and (e) by CLAHE, (f) by Type-II Fuzzy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2543842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400" dirty="0">
                <a:latin typeface="+mn-lt"/>
              </a:rPr>
              <a:t> </a:t>
            </a:r>
            <a:br>
              <a:rPr lang="en-US" sz="4400" dirty="0">
                <a:latin typeface="+mn-lt"/>
              </a:rPr>
            </a:br>
            <a:r>
              <a:rPr lang="en-US" sz="4900" b="1" dirty="0">
                <a:latin typeface="+mn-lt"/>
                <a:ea typeface="+mn-lt"/>
                <a:cs typeface="+mn-lt"/>
              </a:rPr>
              <a:t>Classification fruit type</a:t>
            </a:r>
            <a:br>
              <a:rPr lang="en-US" sz="4400" b="1" dirty="0">
                <a:ea typeface="+mn-lt"/>
                <a:cs typeface="+mn-lt"/>
              </a:rPr>
            </a:br>
            <a:endParaRPr lang="en-US" dirty="0">
              <a:latin typeface="+mn-l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847818F-D295-9AA7-B9EA-E08CD38AC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44" y="1668868"/>
            <a:ext cx="10806736" cy="472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574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CNN</a:t>
            </a:r>
            <a:endParaRPr lang="ko-KR" altLang="en-US" dirty="0">
              <a:latin typeface="+mn-lt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A46C23A-7A53-0CFE-2C76-86759CE4B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708" y="1179288"/>
            <a:ext cx="8346557" cy="523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107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RNN - LSTM</a:t>
            </a:r>
            <a:endParaRPr lang="ko-KR" altLang="en-US" dirty="0">
              <a:latin typeface="+mn-lt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79374ED-F694-6CE0-9E57-338C4B923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585" y="1179288"/>
            <a:ext cx="8480423" cy="423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DDA8F3-4626-E70A-16D3-80B131BC97AE}"/>
              </a:ext>
            </a:extLst>
          </p:cNvPr>
          <p:cNvSpPr txBox="1"/>
          <p:nvPr/>
        </p:nvSpPr>
        <p:spPr>
          <a:xfrm>
            <a:off x="4825984" y="5447879"/>
            <a:ext cx="4210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GB" sz="24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RNN (left) and LSTM (right)</a:t>
            </a:r>
            <a:endParaRPr lang="en-IL" sz="2400" b="1" dirty="0"/>
          </a:p>
        </p:txBody>
      </p:sp>
    </p:spTree>
    <p:extLst>
      <p:ext uri="{BB962C8B-B14F-4D97-AF65-F5344CB8AC3E}">
        <p14:creationId xmlns:p14="http://schemas.microsoft.com/office/powerpoint/2010/main" val="10980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98153-2028-D944-EADF-D3C015FBF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+mn-lt"/>
              </a:rPr>
              <a:t>Loss function</a:t>
            </a:r>
            <a:endParaRPr lang="en-IL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75531D-B583-925C-C691-8F4AC88B173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31370" y="1558399"/>
            <a:ext cx="11329259" cy="1987990"/>
          </a:xfrm>
        </p:spPr>
        <p:txBody>
          <a:bodyPr>
            <a:norm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0000"/>
                </a:solidFill>
                <a:latin typeface="Calibri" panose="020F0502020204030204" pitchFamily="34" charset="0"/>
              </a:rPr>
              <a:t>M</a:t>
            </a:r>
            <a:r>
              <a:rPr lang="en-GB" sz="24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easure the difference between the predicted output and the actual output.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GB" sz="24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IL" sz="2400" b="1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91CA545B-0EF7-8862-1D3A-7A2A29658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557" y="2360549"/>
            <a:ext cx="6215447" cy="130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50608A-0CE8-9FEA-33A4-F761CA40ED25}"/>
              </a:ext>
            </a:extLst>
          </p:cNvPr>
          <p:cNvSpPr txBox="1"/>
          <p:nvPr/>
        </p:nvSpPr>
        <p:spPr>
          <a:xfrm>
            <a:off x="556055" y="4348539"/>
            <a:ext cx="11204574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2400" b="1" dirty="0"/>
              <a:t>N - number of instances </a:t>
            </a:r>
            <a:r>
              <a:rPr lang="en-GB" sz="2400" b="1" dirty="0"/>
              <a:t>that is used to train </a:t>
            </a:r>
            <a:r>
              <a:rPr lang="en-US" sz="2400" b="1" dirty="0"/>
              <a:t>the model.</a:t>
            </a:r>
          </a:p>
          <a:p>
            <a:pPr algn="l" rtl="0"/>
            <a:r>
              <a:rPr lang="en-US" sz="2400" b="1" dirty="0"/>
              <a:t>T - </a:t>
            </a:r>
            <a:r>
              <a:rPr lang="en-GB" sz="2400" b="1" dirty="0"/>
              <a:t>the length of the input sequence that is processed by the RNN and LSTM layers.</a:t>
            </a:r>
          </a:p>
          <a:p>
            <a:pPr algn="l" rtl="0"/>
            <a:r>
              <a:rPr lang="en-GB" sz="2400" b="1" dirty="0"/>
              <a:t>C + F – “Coarse” features and “Fine” features.</a:t>
            </a:r>
          </a:p>
          <a:p>
            <a:pPr algn="l" rtl="0"/>
            <a:r>
              <a:rPr lang="en-GB" sz="2400" b="1" dirty="0"/>
              <a:t>X - </a:t>
            </a:r>
            <a:r>
              <a:rPr kumimoji="0" lang="en-IL" altLang="en-IL" sz="2400" b="1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</a:rPr>
              <a:t>indicates whether </a:t>
            </a:r>
            <a:r>
              <a:rPr kumimoji="0" lang="en-IL" altLang="en-IL" sz="2400" b="1" i="0" u="none" strike="noStrike" cap="none" normalizeH="0" baseline="0" dirty="0" err="1">
                <a:ln>
                  <a:noFill/>
                </a:ln>
                <a:solidFill>
                  <a:srgbClr val="273239"/>
                </a:solidFill>
                <a:effectLst/>
              </a:rPr>
              <a:t>i</a:t>
            </a:r>
            <a:r>
              <a:rPr kumimoji="0" lang="en-IL" altLang="en-IL" sz="2400" b="1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</a:rPr>
              <a:t> sample belongs to j class or not.</a:t>
            </a:r>
            <a:r>
              <a:rPr kumimoji="0" lang="en-IL" altLang="en-IL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IL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algn="l" rtl="0"/>
            <a:r>
              <a:rPr kumimoji="0" lang="en-US" altLang="en-IL" sz="2400" b="1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</a:rPr>
              <a:t>P</a:t>
            </a:r>
            <a:r>
              <a:rPr kumimoji="0" lang="en-IL" altLang="en-IL" sz="2400" b="1" i="0" u="none" strike="noStrike" cap="none" normalizeH="0" baseline="-30000" dirty="0">
                <a:ln>
                  <a:noFill/>
                </a:ln>
                <a:solidFill>
                  <a:srgbClr val="273239"/>
                </a:solidFill>
                <a:effectLst/>
              </a:rPr>
              <a:t>j</a:t>
            </a:r>
            <a:r>
              <a:rPr kumimoji="0" lang="en-US" altLang="en-IL" sz="2400" b="1" i="0" u="none" strike="noStrike" cap="none" normalizeH="0" baseline="-30000" dirty="0">
                <a:ln>
                  <a:noFill/>
                </a:ln>
                <a:solidFill>
                  <a:srgbClr val="273239"/>
                </a:solidFill>
                <a:effectLst/>
              </a:rPr>
              <a:t> </a:t>
            </a:r>
            <a:r>
              <a:rPr kumimoji="0" lang="en-US" altLang="en-IL" sz="2400" b="1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</a:rPr>
              <a:t>- </a:t>
            </a:r>
            <a:r>
              <a:rPr kumimoji="0" lang="en-IL" altLang="en-IL" sz="2400" b="1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</a:rPr>
              <a:t>indicates probability of</a:t>
            </a:r>
            <a:r>
              <a:rPr kumimoji="0" lang="en-US" altLang="en-IL" sz="2400" b="1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</a:rPr>
              <a:t> </a:t>
            </a:r>
            <a:r>
              <a:rPr kumimoji="0" lang="en-IL" altLang="en-IL" sz="2400" b="1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</a:rPr>
              <a:t>sample belonging to j class.</a:t>
            </a:r>
            <a:r>
              <a:rPr kumimoji="0" lang="en-IL" altLang="en-IL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algn="l" rtl="0"/>
            <a:endParaRPr kumimoji="0" lang="en-IL" altLang="en-IL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algn="l" rtl="0"/>
            <a:endParaRPr lang="en-IL" sz="2800" dirty="0"/>
          </a:p>
        </p:txBody>
      </p:sp>
    </p:spTree>
    <p:extLst>
      <p:ext uri="{BB962C8B-B14F-4D97-AF65-F5344CB8AC3E}">
        <p14:creationId xmlns:p14="http://schemas.microsoft.com/office/powerpoint/2010/main" val="1985686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86033-C6D4-9F97-A0CC-F3F5A631A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1" anchor="ctr">
            <a:noAutofit/>
          </a:bodyPr>
          <a:lstStyle/>
          <a:p>
            <a:pPr algn="ctr"/>
            <a:br>
              <a:rPr lang="en-US" b="1" dirty="0">
                <a:latin typeface="+mn-lt"/>
                <a:ea typeface="+mn-lt"/>
                <a:cs typeface="+mn-lt"/>
              </a:rPr>
            </a:br>
            <a:r>
              <a:rPr lang="en-US" b="1" dirty="0">
                <a:latin typeface="+mn-lt"/>
                <a:ea typeface="+mn-lt"/>
                <a:cs typeface="+mn-lt"/>
              </a:rPr>
              <a:t>E</a:t>
            </a:r>
            <a:r>
              <a:rPr lang="en-US" b="1" i="0" u="none" strike="noStrike" dirty="0">
                <a:effectLst/>
                <a:latin typeface="+mn-lt"/>
              </a:rPr>
              <a:t>valuate the accuracy</a:t>
            </a:r>
            <a:br>
              <a:rPr lang="en-US" b="1" dirty="0">
                <a:latin typeface="+mn-lt"/>
                <a:ea typeface="+mn-lt"/>
                <a:cs typeface="+mn-lt"/>
              </a:rPr>
            </a:br>
            <a:endParaRPr lang="he-IL" b="1" dirty="0">
              <a:latin typeface="+mn-lt"/>
              <a:cs typeface="Calibri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B48065-16DA-39D2-0478-4E9E2EE3F72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31370" y="1599163"/>
            <a:ext cx="11329259" cy="693520"/>
          </a:xfrm>
        </p:spPr>
        <p:txBody>
          <a:bodyPr>
            <a:norm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b="1" dirty="0"/>
              <a:t>U</a:t>
            </a:r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se the F measure to evaluate the accuracy of the fruit classification</a:t>
            </a:r>
            <a:endParaRPr lang="en-IL" sz="2400" b="1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14079FC-A2E8-A40E-33EC-08F9B7DC9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024" y="2377916"/>
            <a:ext cx="5660596" cy="96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08B89F-D57F-3793-4A78-5855C9442948}"/>
              </a:ext>
            </a:extLst>
          </p:cNvPr>
          <p:cNvSpPr txBox="1"/>
          <p:nvPr/>
        </p:nvSpPr>
        <p:spPr>
          <a:xfrm>
            <a:off x="716691" y="4003828"/>
            <a:ext cx="9675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GB" sz="24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Precision and recall are defined as:</a:t>
            </a:r>
            <a:endParaRPr lang="en-IL" sz="2400" b="1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54422C9-8475-997B-215D-DB0981415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495" y="4997753"/>
            <a:ext cx="2317278" cy="85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CFADB3C6-F7A7-B306-8D4A-DB3A026E9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751" y="4992684"/>
            <a:ext cx="2140772" cy="78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221083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F46218D1DD5BE4FBCE80C01D87DAF4B" ma:contentTypeVersion="7" ma:contentTypeDescription="Create a new document." ma:contentTypeScope="" ma:versionID="85c0e1d79621460c2b33319368080daa">
  <xsd:schema xmlns:xsd="http://www.w3.org/2001/XMLSchema" xmlns:xs="http://www.w3.org/2001/XMLSchema" xmlns:p="http://schemas.microsoft.com/office/2006/metadata/properties" xmlns:ns3="3c942687-4a54-4191-aa3d-07b429f38e76" xmlns:ns4="7a61cec6-25d4-4d96-9643-c9ab40a9dd4f" targetNamespace="http://schemas.microsoft.com/office/2006/metadata/properties" ma:root="true" ma:fieldsID="e9ec9b9697eaa1d316c1593b0a3c0720" ns3:_="" ns4:_="">
    <xsd:import namespace="3c942687-4a54-4191-aa3d-07b429f38e76"/>
    <xsd:import namespace="7a61cec6-25d4-4d96-9643-c9ab40a9dd4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942687-4a54-4191-aa3d-07b429f38e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61cec6-25d4-4d96-9643-c9ab40a9dd4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BDBE945-06A9-4063-AAE8-2B00CC4531E3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3c942687-4a54-4191-aa3d-07b429f38e76"/>
    <ds:schemaRef ds:uri="7a61cec6-25d4-4d96-9643-c9ab40a9dd4f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97EF64D-C785-4AD7-8CEC-89239C44E857}">
  <ds:schemaRefs>
    <ds:schemaRef ds:uri="http://schemas.microsoft.com/office/2006/metadata/properties"/>
    <ds:schemaRef ds:uri="http://www.w3.org/2000/xmlns/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346F5EA-6D87-4805-944A-1F0FE8EDAE0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3034</TotalTime>
  <Words>614</Words>
  <Application>Microsoft Office PowerPoint</Application>
  <PresentationFormat>Widescreen</PresentationFormat>
  <Paragraphs>119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ערכת נושא Office</vt:lpstr>
      <vt:lpstr>PowerPoint Presentation</vt:lpstr>
      <vt:lpstr>Introduction</vt:lpstr>
      <vt:lpstr>Proposed model </vt:lpstr>
      <vt:lpstr>Classification fruit type</vt:lpstr>
      <vt:lpstr>  Classification fruit type </vt:lpstr>
      <vt:lpstr>CNN</vt:lpstr>
      <vt:lpstr>RNN - LSTM</vt:lpstr>
      <vt:lpstr>Loss function</vt:lpstr>
      <vt:lpstr> Evaluate the accuracy </vt:lpstr>
      <vt:lpstr> Classification the level fruit ripeness </vt:lpstr>
      <vt:lpstr> Evaluate the accuracy </vt:lpstr>
      <vt:lpstr>Use Case - Ripeness Fruits System</vt:lpstr>
      <vt:lpstr>Use Case - Training </vt:lpstr>
      <vt:lpstr>Use Case - Analyzation</vt:lpstr>
      <vt:lpstr>Activity - Ripeness Fruits System</vt:lpstr>
      <vt:lpstr>Activity - Training classify fruits model</vt:lpstr>
      <vt:lpstr>Activity - Training ripe and unripe fruits model</vt:lpstr>
      <vt:lpstr>Activity - Analyzing</vt:lpstr>
      <vt:lpstr>Main screen</vt:lpstr>
      <vt:lpstr>Take a picture</vt:lpstr>
      <vt:lpstr>Analyzation Screen</vt:lpstr>
      <vt:lpstr>Result Screen</vt:lpstr>
      <vt:lpstr>Evaluation Plan</vt:lpstr>
      <vt:lpstr>Summery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Fruit image Classification and identification of its ripeness Using Deep Learning</dc:title>
  <dc:creator>Lior Saghi</dc:creator>
  <cp:lastModifiedBy>Shani Froik</cp:lastModifiedBy>
  <cp:revision>16</cp:revision>
  <dcterms:created xsi:type="dcterms:W3CDTF">2023-01-15T16:20:11Z</dcterms:created>
  <dcterms:modified xsi:type="dcterms:W3CDTF">2023-01-23T21:16:02Z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0x010100DF46218D1DD5BE4FBCE80C01D87DAF4B</vt:lpwstr>
  </property>
</Properties>
</file>